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2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f765ce2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理想气体状态方程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824ec1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理想气体状态参量间的关系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576099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理想气体状态方程的应用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30b94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理想气体的图像问题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3.jpeg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44.png"/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2.jpeg"/><Relationship Id="rId1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a453139b1?vop=1&amp;pid=257609942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[山东部分学校2025高二下联考]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如图所示，有一粗细均匀的弯管，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液面之间封闭有一段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，左侧开口处与大气相通，右侧一轻质活塞封住一段气体，活塞下方有一固定卡扣.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液面的高度差分别为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.不计活塞重力且活塞可在弯管内无摩擦滑动，大气压强为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置气密性良好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1_1#a453139b1?vop=1&amp;pid=2576099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71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a453139b1.bracket?vop=1&amp;pid=257609942&amp;color=0,0,0&amp;vpa=4&amp;vtp=1"/>
          <p:cNvSpPr/>
          <p:nvPr/>
        </p:nvSpPr>
        <p:spPr>
          <a:xfrm>
            <a:off x="4540314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1_2#a453139b1?htil=1&amp;vop=1&amp;pid=25760994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5534" y="2866077"/>
            <a:ext cx="194767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1_3#a453139b1.choices?htil=1&amp;vop=1&amp;pid=257609942&amp;color=0,0,0&amp;vtp=1&amp;bbb=1"/>
              <p:cNvSpPr/>
              <p:nvPr/>
            </p:nvSpPr>
            <p:spPr>
              <a:xfrm>
                <a:off x="722376" y="2739077"/>
                <a:ext cx="8668512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A.右侧轻活塞封闭的气体压强为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.若仅缓慢加热右侧轻质活塞处封闭的气体，则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.若缓慢向上推动活塞，则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间气体压强变小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.若加热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间的气体，则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1_3#a453139b1.choices?htil=1&amp;vop=1&amp;pid=25760994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8668512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6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a453139b1?vop=1&amp;vop=1&amp;pid=257609942&amp;color=0,0,0&amp;vtp=1&amp;bt=1&amp;bbb=1&amp;hb=1"/>
              <p:cNvSpPr/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右侧轻活塞封闭的气体压强为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；若仅缓慢加热右侧轻质活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塞处封闭的气体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,由于活塞下方有一固定卡扣,则气体压强增大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液面上升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液面下降,则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故B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；若缓慢向上推动活塞,活塞封闭气体温度不变,体积减小,压强增大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液面上升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液面下降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间气体压强变大,故C错误；若加热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间的气体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间气体压强变大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,而压强为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a453139b1?vop=1&amp;vop=1&amp;pid=2576099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803" b="-18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4_1#a453139b1?vop=1&amp;vop=1&amp;pid=257609942&amp;color=0,0,0&amp;vtp=1&amp;bt=1&amp;bb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【方法总结】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封闭气体压强计算的两种常见情况如图所示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pic>
        <p:nvPicPr>
          <p:cNvPr id="3" name="QC_5_EX.14_3#a453139b1?htil=1&amp;vop=1&amp;vop=1&amp;pid=25760994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3744" y="1997779"/>
            <a:ext cx="1764792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5_EX.14_4#a453139b1?htil=1&amp;vop=1&amp;vop=1&amp;pid=25760994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4424" y="1961203"/>
            <a:ext cx="1645920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5_1#921ef22fd?vop=1&amp;pid=257609942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[广东惠州八中2025高二下月考]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如图所示，活塞将竖直放置的气缸分成容积均为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，开始时阀门关闭，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两部分气体的压强分别为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.现将阀门打开，当活塞稳定时，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的体积变为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，然后再将阀门关闭.已知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均可视为理想气体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，连接阀门的细管及活塞的体积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均可忽略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，气缸和活塞均导热性能良好，环境温度为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且保持不变，不计活塞与气缸之间的摩擦.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5_1#921ef22fd?vop=1&amp;pid=2576099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974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15_2#921ef22fd?vop=1&amp;pid=25760994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0952" y="2996634"/>
            <a:ext cx="1527048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6_1#04ac86a84?vop=1&amp;pid=921ef22fd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（1）再将阀门关闭后，求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部分剩余气体的质量与开始时的质量之比；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6_1#04ac86a84?vop=1&amp;pid=921ef22f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7_1#04ac86a84?vop=1&amp;vop=1&amp;pid=921ef22fd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7_1#04ac86a84?vop=1&amp;vop=1&amp;pid=921ef22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8_1#04ac86a84?vop=1&amp;vop=1&amp;pid=921ef22fd&amp;color=0,0,0&amp;vtp=1&amp;bbb=1"/>
              <p:cNvSpPr/>
              <p:nvPr/>
            </p:nvSpPr>
            <p:spPr>
              <a:xfrm>
                <a:off x="722376" y="1996001"/>
                <a:ext cx="10753344" cy="27742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初始时对活塞有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打开阀门后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,活塞稳定时,对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部分气体有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对活塞有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温度相同时气体的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乘积之比等于质量之比，</a:t>
                </a:r>
                <a:endParaRPr lang="en-US" altLang="zh-CN" sz="22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部分剩余气体的质量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与最初质量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8_1#04ac86a84?vop=1&amp;vop=1&amp;pid=921ef22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01"/>
                <a:ext cx="10753344" cy="2774252"/>
              </a:xfrm>
              <a:prstGeom prst="rect">
                <a:avLst/>
              </a:prstGeom>
              <a:blipFill rotWithShape="1">
                <a:blip r:embed="rId3"/>
                <a:stretch>
                  <a:fillRect l="-4" t="-7" b="-7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9_1#ee0cf73bd?vop=1&amp;pid=921ef22fd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（2）若将整个装置缓慢加热，活塞回到最初位置时温度为多少？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0_1#ee0cf73bd?vop=1&amp;vop=1&amp;pid=921ef22fd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𝟏𝟐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0_1#ee0cf73bd?vop=1&amp;vop=1&amp;pid=921ef22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1_1#ee0cf73bd?vop=1&amp;vop=1&amp;pid=921ef22fd&amp;color=0,0,0&amp;vtp=1&amp;bbb=1"/>
              <p:cNvSpPr/>
              <p:nvPr/>
            </p:nvSpPr>
            <p:spPr>
              <a:xfrm>
                <a:off x="722376" y="1996064"/>
                <a:ext cx="10753344" cy="22767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设活塞回到最初位置时温度为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部分气体有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部分气体有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1_1#ee0cf73bd?vop=1&amp;vop=1&amp;pid=921ef22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2276793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b="-20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22_1#921ef22fd?vop=1&amp;vop=1&amp;pid=25760994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【题图剖析】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22_2#921ef22fd?vop=1&amp;vop=1&amp;pid=257609942&amp;color=0,0,0&amp;vtp=1&amp;bbb=1"/>
              <p:cNvSpPr/>
              <p:nvPr/>
            </p:nvSpPr>
            <p:spPr>
              <a:xfrm>
                <a:off x="722376" y="143313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两部分气体的状态参量的变化如图所示.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EX.22_2#921ef22fd?vop=1&amp;vop=1&amp;pid=25760994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EX.22_3#921ef22fd?vop=1&amp;vop=1&amp;pid=25760994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9392" y="1970728"/>
            <a:ext cx="3630168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3_1#1c0a5e986?vop=1&amp;pid=257609942&amp;color=0,0,0&amp;vtp=1&amp;bt=1&amp;bbb=1&amp;hb=1"/>
              <p:cNvSpPr/>
              <p:nvPr/>
            </p:nvSpPr>
            <p:spPr>
              <a:xfrm>
                <a:off x="722376" y="972000"/>
                <a:ext cx="10753344" cy="31542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[江苏淮安2024高二下期中]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如图所示，在水平桌面上倒立一个质量为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、深度为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的无盖圆柱形气缸，现用一质量为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厚度不计）封闭一定质量的理想气体，活塞通过一气孔与外界相通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，活塞下端拴接一劲度系数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的轻质弹簧，弹簧的原长为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，开始时活塞到气缸底部的距离为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塞可在气缸内无摩擦地上下滑动且气缸不会漏气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，活塞和气缸均由绝热材料制成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，气缸内有一电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热丝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（不计体积和质量）可对气体加热.已知大气压强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，气缸内气体初始温度为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3_1#1c0a5e986?vop=1&amp;pid=2576099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236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892" b="-14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3_2#1c0a5e986?vop=1&amp;pid=25760994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3287" y="4254633"/>
            <a:ext cx="2291525" cy="193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4_1#92bcbfbf2?vop=1&amp;pid=1c0a5e98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（1）弹簧恰好与桌面接触时，气缸中气体的温度；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5_1#92bcbfbf2?vop=1&amp;vop=1&amp;pid=1c0a5e986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𝟒𝟓𝟎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5_1#92bcbfbf2?vop=1&amp;vop=1&amp;pid=1c0a5e98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6_1#92bcbfbf2?vop=1&amp;vop=1&amp;pid=1c0a5e986&amp;color=0,0,0&amp;vtp=1&amp;bbb=1"/>
              <p:cNvSpPr/>
              <p:nvPr/>
            </p:nvSpPr>
            <p:spPr>
              <a:xfrm>
                <a:off x="722376" y="1843728"/>
                <a:ext cx="10753344" cy="16000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从初状态到弹簧恰好与桌面接触时,气体发生等压变化,根据盖—吕萨克定律有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联立解得气缸中气体的温度为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6_1#92bcbfbf2?vop=1&amp;vop=1&amp;pid=1c0a5e98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600010"/>
              </a:xfrm>
              <a:prstGeom prst="rect">
                <a:avLst/>
              </a:prstGeom>
              <a:blipFill rotWithShape="1">
                <a:blip r:embed="rId2"/>
                <a:stretch>
                  <a:fillRect l="-4" t="-20" b="-31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7_1#1d9317792?vop=1&amp;pid=1c0a5e98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（2）气缸刚要离开桌面时气体的温度.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8_1#1d9317792?vop=1&amp;vop=1&amp;pid=1c0a5e986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𝟕𝟐𝟗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8_1#1d9317792?vop=1&amp;vop=1&amp;pid=1c0a5e98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9_1#1d9317792?vop=1&amp;vop=1&amp;pid=1c0a5e986&amp;color=0,0,0&amp;vtp=1&amp;bbb=1&amp;hb=1"/>
              <p:cNvSpPr/>
              <p:nvPr/>
            </p:nvSpPr>
            <p:spPr>
              <a:xfrm>
                <a:off x="722376" y="1843728"/>
                <a:ext cx="10753344" cy="3472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在初始状态,对活塞,由平衡条件有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设气缸刚要离开桌面时气体的压强为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,由平衡条件有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9_1#1d9317792?vop=1&amp;vop=1&amp;pid=1c0a5e9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3472434"/>
              </a:xfrm>
              <a:prstGeom prst="rect">
                <a:avLst/>
              </a:prstGeom>
              <a:blipFill rotWithShape="1">
                <a:blip r:embed="rId2"/>
                <a:stretch>
                  <a:fillRect l="-4" t="-9" b="-1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0bbb236f.fixed?pid=f765ce245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70bbb236f.fixed?pid=f765ce24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理想气体状态方程</a:t>
            </a:r>
            <a:endParaRPr lang="en-US" altLang="zh-CN" sz="4400" dirty="0"/>
          </a:p>
        </p:txBody>
      </p:sp>
      <p:pic>
        <p:nvPicPr>
          <p:cNvPr id="4" name="C_3#70bbb236f.fixed?pid=f765ce24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0bbb236f.fixed?pid=f765ce245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刷题型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30_1#1c0a5e986?vop=1&amp;vop=1&amp;pid=25760994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</p:txBody>
      </p:sp>
      <p:sp>
        <p:nvSpPr>
          <p:cNvPr id="3" name="QO_5_EX.30_2#1c0a5e986?vop=1&amp;vop=1&amp;pid=257609942&amp;color=0,0,0&amp;vtp=1&amp;bbb=1"/>
          <p:cNvSpPr/>
          <p:nvPr/>
        </p:nvSpPr>
        <p:spPr>
          <a:xfrm>
            <a:off x="722376" y="1433137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在初始状态时,对活塞受力分析如图甲所示；气缸刚要离开桌面时,对活塞受力分析如图乙所示.</a:t>
            </a:r>
            <a:endParaRPr lang="en-US" altLang="zh-CN" sz="2000" dirty="0"/>
          </a:p>
        </p:txBody>
      </p:sp>
      <p:pic>
        <p:nvPicPr>
          <p:cNvPr id="4" name="QO_5_EX.30_3#1c0a5e986?vop=1&amp;vop=1&amp;pid=25760994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3048" y="1970728"/>
            <a:ext cx="4562856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95778f192?vop=1&amp;pid=130b94e20&amp;color=0,0,0&amp;vtp=1&amp;bt=1&amp;bbb=1&amp;hb=1"/>
              <p:cNvSpPr/>
              <p:nvPr/>
            </p:nvSpPr>
            <p:spPr>
              <a:xfrm>
                <a:off x="722376" y="972000"/>
                <a:ext cx="10753344" cy="16242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[山东枣庄滕州一中2024高二下期末]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”形且上端开口的玻璃管如图甲所示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内有一部分水银封住密闭气体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，上管足够长，图甲中粗、细部分的横截面积分别为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.封闭气体初始温度为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，图乙为对封闭气体缓慢加热过程中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气体压强随体积变化的图线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1_1#95778f192?vop=1&amp;pid=130b94e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24203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b="-2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2_1#95778f192.bracket?vop=1&amp;pid=130b94e20&amp;color=0,0,0&amp;vpa=5&amp;vtp=1&amp;bbb=1"/>
          <p:cNvSpPr/>
          <p:nvPr/>
        </p:nvSpPr>
        <p:spPr>
          <a:xfrm>
            <a:off x="6294501" y="2225490"/>
            <a:ext cx="542036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pic>
        <p:nvPicPr>
          <p:cNvPr id="4" name="QC_5_BD.31_3#95778f192?iti=1&amp;htil=1&amp;vop=1&amp;pid=130b94e2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6392" y="3063943"/>
            <a:ext cx="548640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31_4#95778f192?iti=2&amp;htil=1&amp;vop=1&amp;pid=130b94e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7808" y="2707327"/>
            <a:ext cx="2359152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31_5#95778f192?iti=1&amp;htil=1&amp;vop=1&amp;pid=130b94e20&amp;color=0,0,0&amp;vtp=1"/>
          <p:cNvSpPr/>
          <p:nvPr/>
        </p:nvSpPr>
        <p:spPr>
          <a:xfrm>
            <a:off x="3255137" y="4297367"/>
            <a:ext cx="311150" cy="3742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5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31_6#95778f192?iti=2&amp;htil=1&amp;vop=1&amp;pid=130b94e20&amp;color=0,0,0&amp;vtp=1"/>
          <p:cNvSpPr/>
          <p:nvPr/>
        </p:nvSpPr>
        <p:spPr>
          <a:xfrm>
            <a:off x="8631809" y="4288223"/>
            <a:ext cx="311150" cy="3742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5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31_7#95778f192.choices?vop=1&amp;pid=130b94e20&amp;color=0,0,0&amp;vtp=1&amp;bbb=1"/>
              <p:cNvSpPr/>
              <p:nvPr/>
            </p:nvSpPr>
            <p:spPr>
              <a:xfrm>
                <a:off x="722376" y="4675827"/>
                <a:ext cx="10753344" cy="16225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A.封闭气体在初始状态的压强为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.封闭气体在初始状态的压强为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.若缓慢升高气体温度，升高至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时可将所有水银全部压入细管内</a:t>
                </a:r>
                <a:endParaRPr lang="en-US" altLang="zh-CN" sz="20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.当温度升高至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492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时，液柱下端离开粗、细接口处的距离为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31_7#95778f192.choices?vop=1&amp;pid=130b94e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75827"/>
                <a:ext cx="10753344" cy="1622552"/>
              </a:xfrm>
              <a:prstGeom prst="rect">
                <a:avLst/>
              </a:prstGeom>
              <a:blipFill rotWithShape="1">
                <a:blip r:embed="rId4"/>
                <a:stretch>
                  <a:fillRect l="-4" t="-20" b="-25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3_1#95778f192?vop=1&amp;vop=1&amp;pid=130b94e20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</p:txBody>
      </p:sp>
      <p:sp>
        <p:nvSpPr>
          <p:cNvPr id="3" name="QC_5_EX.33_2#95778f192?vop=1&amp;vop=1&amp;pid=130b94e20&amp;color=0,0,0&amp;vtp=1&amp;bbb=1"/>
          <p:cNvSpPr/>
          <p:nvPr/>
        </p:nvSpPr>
        <p:spPr>
          <a:xfrm>
            <a:off x="722376" y="1433137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信息提取：从题图乙中获取的信息如图所示.</a:t>
            </a:r>
            <a:endParaRPr lang="en-US" altLang="zh-CN" sz="2000" dirty="0"/>
          </a:p>
        </p:txBody>
      </p:sp>
      <p:pic>
        <p:nvPicPr>
          <p:cNvPr id="4" name="QC_5_EX.33_3#95778f192?vop=1&amp;vop=1&amp;pid=130b94e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8184" y="1970728"/>
            <a:ext cx="4681728" cy="26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4_1#95778f192?vop=1&amp;vop=1&amp;pid=130b94e20&amp;color=0,0,0&amp;vtp=1&amp;bt=1&amp;bbb=1&amp;hb=1"/>
              <p:cNvSpPr/>
              <p:nvPr/>
            </p:nvSpPr>
            <p:spPr>
              <a:xfrm>
                <a:off x="722376" y="972000"/>
                <a:ext cx="10753344" cy="2862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根据题图乙可知,封闭气体在初始状态的压强为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,故A正确,B错误；根据题意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像可知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,当水银柱全部进入细管中后,继续升高温度,气体将发生等压变化,由题图乙可知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,气体刚开始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发生等压变化时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,气体的体积为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,而在水银全部进入细管前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,根据理想气体状态方程有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,式中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；液柱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下端离开粗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、细接口处的距离为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,设此时的温度为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,由盖—吕萨克定律有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446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4_1#95778f192?vop=1&amp;vop=1&amp;pid=130b94e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862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524" b="-15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5_1#767128bd3?htil=4&amp;vop=1&amp;pid=130b94e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8360" y="1054295"/>
            <a:ext cx="171907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35_2#767128bd3?htil=4&amp;vop=1&amp;pid=130b94e20&amp;color=0,0,0&amp;vtp=1&amp;bt=1&amp;bbb=1&amp;hb=1"/>
              <p:cNvSpPr/>
              <p:nvPr/>
            </p:nvSpPr>
            <p:spPr>
              <a:xfrm>
                <a:off x="722376" y="972000"/>
                <a:ext cx="8897112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[山东济宁一中2025高二下期中]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如图所示为一定质量的理想气体从状态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开始，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三个过程回到原状态，其体积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随摄氏温度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的变化关系如图所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，已知该气体所含的分子总数为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下列判断正确的是(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35_2#767128bd3?htil=4&amp;vop=1&amp;pid=130b94e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897112" cy="1757553"/>
              </a:xfrm>
              <a:prstGeom prst="rect">
                <a:avLst/>
              </a:prstGeom>
              <a:blipFill rotWithShape="1">
                <a:blip r:embed="rId2"/>
                <a:stretch>
                  <a:fillRect l="-4" t="-26" r="-3891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6_1#767128bd3.bracket?vop=1&amp;pid=130b94e20&amp;color=0,0,0&amp;vpa=6&amp;vtp=1"/>
          <p:cNvSpPr/>
          <p:nvPr/>
        </p:nvSpPr>
        <p:spPr>
          <a:xfrm>
            <a:off x="2941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5_3#767128bd3.choices?htil=4&amp;vop=1&amp;pid=130b94e20&amp;color=0,0,0&amp;vtp=1&amp;bbb=1"/>
              <p:cNvSpPr/>
              <p:nvPr/>
            </p:nvSpPr>
            <p:spPr>
              <a:xfrm>
                <a:off x="722376" y="2739077"/>
                <a:ext cx="8897112" cy="1033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455612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时气体分子的体积为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为等压变化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455612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的压强大小满足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为等温变化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5_3#767128bd3.choices?htil=4&amp;vop=1&amp;pid=130b94e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8897112" cy="1033653"/>
              </a:xfrm>
              <a:prstGeom prst="rect">
                <a:avLst/>
              </a:prstGeom>
              <a:blipFill rotWithShape="1">
                <a:blip r:embed="rId3"/>
                <a:stretch>
                  <a:fillRect l="-4" t="-31" r="6" b="-4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7_1#767128bd3?vop=1&amp;vop=1&amp;pid=130b94e20&amp;color=0,0,0&amp;vtp=1&amp;bt=1&amp;bbb=1&amp;hb=1"/>
              <p:cNvSpPr/>
              <p:nvPr/>
            </p:nvSpPr>
            <p:spPr>
              <a:xfrm>
                <a:off x="722376" y="972000"/>
                <a:ext cx="10753344" cy="2634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气体分子不是紧密排列的,所以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只能表示状态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时每个气体分子占有空间的平均体积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气体分子的体积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过程中,由理想气体状态方程得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𝑏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不是等压变化,故B错误；气体在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过程中经历等容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,故C错误；由题图可知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,状态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为等温变化,故D正确.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7_1#767128bd3?vop=1&amp;vop=1&amp;pid=130b94e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342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17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8_1#93bfd0f19?vop=1&amp;pid=130b94e20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[河南郑州2024高二下期中]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一定质量的理想气体，从状态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开始，经历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两个状态又回到状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的关系图像如图所示，图中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均为已知量，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的反向延长线经过坐标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与纵轴平行，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时的热力学温度为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8_1#93bfd0f19?vop=1&amp;pid=130b94e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909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8_2#93bfd0f19?vop=1&amp;pid=130b94e2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7216" y="2418403"/>
            <a:ext cx="1874520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9_1#132518b90?vop=1&amp;pid=93bfd0f19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时的热力学温度；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9_1#132518b90?vop=1&amp;pid=93bfd0f19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0_1#132518b90?vop=1&amp;vop=1&amp;pid=93bfd0f19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𝟐𝟓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0_1#132518b90?vop=1&amp;vop=1&amp;pid=93bfd0f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1_1#132518b90?vop=1&amp;vop=1&amp;pid=93bfd0f19&amp;color=0,0,0&amp;vtp=1&amp;bbb=1"/>
              <p:cNvSpPr/>
              <p:nvPr/>
            </p:nvSpPr>
            <p:spPr>
              <a:xfrm>
                <a:off x="722376" y="1843728"/>
                <a:ext cx="10753344" cy="114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的反向延长线经过坐标原点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1_1#132518b90?vop=1&amp;vop=1&amp;pid=93bfd0f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143000"/>
              </a:xfrm>
              <a:prstGeom prst="rect">
                <a:avLst/>
              </a:prstGeom>
              <a:blipFill rotWithShape="1">
                <a:blip r:embed="rId3"/>
                <a:stretch>
                  <a:fillRect l="-4" t="-28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2_1#bfe4d04a6?vop=1&amp;pid=93bfd0f19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时的压强.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2_1#bfe4d04a6?vop=1&amp;pid=93bfd0f1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3_1#bfe4d04a6?vop=1&amp;vop=1&amp;pid=93bfd0f19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3_1#bfe4d04a6?vop=1&amp;vop=1&amp;pid=93bfd0f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4_1#bfe4d04a6?vop=1&amp;vop=1&amp;pid=93bfd0f19&amp;color=0,0,0&amp;vtp=1&amp;bbb=1"/>
              <p:cNvSpPr/>
              <p:nvPr/>
            </p:nvSpPr>
            <p:spPr>
              <a:xfrm>
                <a:off x="722376" y="1923166"/>
                <a:ext cx="10753344" cy="1536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由题图和几何关系可得,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的面积为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4_1#bfe4d04a6?vop=1&amp;vop=1&amp;pid=93bfd0f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3166"/>
                <a:ext cx="10753344" cy="1536700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45_1#93bfd0f19?vop=1&amp;vop=1&amp;pid=130b94e20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图像上的一个点表示一定质量气体的一个平衡状态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,它对应着三个状态参量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；图像上的某一条直线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或曲线表示一定质量的气体状态变化的一个过程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.明确图像表示的物理意义和特点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,区分清楚各个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不同的物理过程是解题的关键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46996d3b4?vop=1&amp;pid=7824ec118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1.一定质量的理想气体，在某一平衡状态下的压强、体积和温度分别为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，在另一平衡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状态下的压强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、体积和温度分别为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下列关系可能正确的是(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46996d3b4?vop=1&amp;pid=7824ec11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48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46996d3b4.bracket?vop=1&amp;pid=7824ec118&amp;color=0,0,0&amp;vpa=1&amp;vtp=1"/>
          <p:cNvSpPr/>
          <p:nvPr/>
        </p:nvSpPr>
        <p:spPr>
          <a:xfrm>
            <a:off x="8868156" y="1435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46996d3b4.choices?vop=1&amp;pid=7824ec118&amp;color=0,0,0&amp;vtp=1&amp;bbb=1"/>
              <p:cNvSpPr/>
              <p:nvPr/>
            </p:nvSpPr>
            <p:spPr>
              <a:xfrm>
                <a:off x="722376" y="1824677"/>
                <a:ext cx="10753344" cy="12317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0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46996d3b4.choices?vop=1&amp;pid=7824ec11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1231773"/>
              </a:xfrm>
              <a:prstGeom prst="rect">
                <a:avLst/>
              </a:prstGeom>
              <a:blipFill rotWithShape="1">
                <a:blip r:embed="rId2"/>
                <a:stretch>
                  <a:fillRect l="-4" t="-26" b="-4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46996d3b4?vop=1&amp;vop=1&amp;pid=7824ec118&amp;color=0,0,0&amp;vtp=1&amp;bt=1&amp;bbb=1&amp;hb=1"/>
              <p:cNvSpPr/>
              <p:nvPr/>
            </p:nvSpPr>
            <p:spPr>
              <a:xfrm>
                <a:off x="722376" y="1049470"/>
                <a:ext cx="10753344" cy="11047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46996d3b4?vop=1&amp;vop=1&amp;pid=7824ec11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49470"/>
                <a:ext cx="10753344" cy="1104773"/>
              </a:xfrm>
              <a:prstGeom prst="rect">
                <a:avLst/>
              </a:prstGeom>
              <a:blipFill rotWithShape="1">
                <a:blip r:embed="rId1"/>
                <a:stretch>
                  <a:fillRect l="-4" t="-41" b="-45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99fcda4db?vop=1&amp;pid=7824ec118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2.一定质量的理想气体，初始状态的参量为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，经过一系列状态变化后，压强仍为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可以实现的过程是(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99fcda4db?vop=1&amp;pid=7824ec11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78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99fcda4db.bracket?vop=1&amp;pid=7824ec118&amp;color=0,0,0&amp;vpa=2&amp;vtp=1"/>
          <p:cNvSpPr/>
          <p:nvPr/>
        </p:nvSpPr>
        <p:spPr>
          <a:xfrm>
            <a:off x="2954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_2#99fcda4db.choices?vop=1&amp;pid=7824ec118&amp;color=0,0,0&amp;vtp=1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A.先等温压缩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，再等容降温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.先等温膨胀，再等容降温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.先等容升温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，再等温压缩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.先等容降温，再等温膨胀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99fcda4db?vop=1&amp;vop=1&amp;pid=7824ec118&amp;color=0,0,0&amp;vtp=1&amp;bt=1&amp;bbb=1&amp;hb=1"/>
              <p:cNvSpPr/>
              <p:nvPr/>
            </p:nvSpPr>
            <p:spPr>
              <a:xfrm>
                <a:off x="722376" y="1117415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可知,理想气体先等温压缩,压强增大,再等容降温,压强减小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强可以回到初始值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,A正确；理想气体先等温膨胀,压强减小,再等容降温,压强减小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,压强不能回到初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始值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,B错误；理想气体先等容升温,压强增大,再等温压缩,压强增大,压强不能回到初始值,C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理想气体先等容降温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,压强减小,再等温膨胀,压强减小,压强不能回到初始值,D错误.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99fcda4db?vop=1&amp;vop=1&amp;pid=7824ec11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117415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71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7_1#99fcda4db?vop=1&amp;vop=1&amp;pid=7824ec118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【方法总结】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讨论气体状态变化的可能性问题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,主要是用理想气体状态方程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来判定.若方程成立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,则过程可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以进行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；若方程不成立,则过程不能进行.需要注意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减小（或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减小,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增大）的情况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,其温度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、减小或不变,主要通过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的乘积的变化情况来判断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的变化情况.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7_1#99fcda4db?vop=1&amp;vop=1&amp;pid=7824ec11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60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96aeb796c?vop=1&amp;pid=257609942&amp;color=0,0,0&amp;vtp=1&amp;bt=1&amp;bbb=1&amp;hb=1"/>
              <p:cNvSpPr/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[吉林长春二中2025高二下期中]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湖水从湖底到湖面，对应温度逐渐升高，在深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的湖底产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生一个体积为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的气泡，逐渐上升到湖面.已知湖底温度为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，湖面温度为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，重力加速度大小取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，摄氏温度和热力学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温度的关系为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8_1#96aeb796c?vop=1&amp;pid=2576099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_1#96aeb796c.bracket?vop=1&amp;pid=257609942&amp;color=0,0,0&amp;vpa=3&amp;vtp=1"/>
          <p:cNvSpPr/>
          <p:nvPr/>
        </p:nvSpPr>
        <p:spPr>
          <a:xfrm>
            <a:off x="6065012" y="23372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8_2#96aeb796c.choices?vop=1&amp;pid=257609942&amp;color=0,0,0&amp;vtp=1&amp;bbb=1"/>
              <p:cNvSpPr/>
              <p:nvPr/>
            </p:nvSpPr>
            <p:spPr>
              <a:xfrm>
                <a:off x="722376" y="274650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A.气泡上升过程分子数密度增大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.气泡上升过程分子平均动能不变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.气泡上升过程撞到气泡单位面积上的气体分子数不变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.气泡上升到水面时体积变为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8_2#96aeb796c.choices?vop=1&amp;pid=25760994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6507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96aeb796c?vop=1&amp;vop=1&amp;pid=257609942&amp;color=0,0,0&amp;vtp=1&amp;bt=1&amp;bbb=1&amp;hb=1"/>
              <p:cNvSpPr/>
              <p:nvPr/>
            </p:nvSpPr>
            <p:spPr>
              <a:xfrm>
                <a:off x="722376" y="972000"/>
                <a:ext cx="10753344" cy="23147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气泡上升,气泡内气体压强减小,温度升高,由理想气体状态方程可知,封闭气体体积增大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子数密度减小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,故A错误；温度升高,分子平均动能增大,故B错误；气泡上升过程压强减小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,分子平均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动能增大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,则撞到气泡单位面积上的气体分子数变少,故C错误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深处气泡内气体压强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,对应的温度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,水面的温度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96aeb796c?vop=1&amp;vop=1&amp;pid=2576099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4766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5824</Words>
  <Application>WPS 演示</Application>
  <PresentationFormat>宽屏</PresentationFormat>
  <Paragraphs>201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Calibri</vt:lpstr>
      <vt:lpstr>Arial Unicode MS</vt:lpstr>
      <vt:lpstr>仿宋</vt:lpstr>
      <vt:lpstr>仿宋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2025-10-23T03:29:00Z</dcterms:created>
  <dcterms:modified xsi:type="dcterms:W3CDTF">2025-10-27T01:04:32Z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5212AC992A7747C2886F6365B1B9E2FD_12</vt:lpwstr>
  </property>
  <property fmtid="{D5CDD505-2E9C-101B-9397-08002B2CF9AE}" pid="3" name="KSOProductBuildVer">
    <vt:lpwstr>2052-12.1.0.23125</vt:lpwstr>
  </property>
</Properties>
</file>